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3"/>
  </p:sldMasterIdLst>
  <p:notesMasterIdLst>
    <p:notesMasterId r:id="rId5"/>
  </p:notesMasterIdLst>
  <p:handoutMasterIdLst>
    <p:handoutMasterId r:id="rId25"/>
  </p:handoutMasterIdLst>
  <p:sldIdLst>
    <p:sldId id="282" r:id="rId4"/>
    <p:sldId id="299" r:id="rId6"/>
    <p:sldId id="314" r:id="rId7"/>
    <p:sldId id="334" r:id="rId8"/>
    <p:sldId id="1802" r:id="rId9"/>
    <p:sldId id="315" r:id="rId10"/>
    <p:sldId id="1801" r:id="rId11"/>
    <p:sldId id="1817" r:id="rId12"/>
    <p:sldId id="1750" r:id="rId13"/>
    <p:sldId id="1804" r:id="rId14"/>
    <p:sldId id="1805" r:id="rId15"/>
    <p:sldId id="1816" r:id="rId16"/>
    <p:sldId id="1763" r:id="rId17"/>
    <p:sldId id="1759" r:id="rId18"/>
    <p:sldId id="1806" r:id="rId19"/>
    <p:sldId id="1807" r:id="rId20"/>
    <p:sldId id="1798" r:id="rId21"/>
    <p:sldId id="1734" r:id="rId22"/>
    <p:sldId id="1744" r:id="rId23"/>
    <p:sldId id="1735" r:id="rId24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30"/>
    </p:embeddedFont>
    <p:embeddedFont>
      <p:font typeface="微软雅黑 Light" panose="020B0502040204020203" pitchFamily="34" charset="-122"/>
      <p:regular r:id="rId31"/>
    </p:embeddedFont>
    <p:embeddedFont>
      <p:font typeface="Wingdings 3" panose="05040102010807070707" pitchFamily="18" charset="2"/>
      <p:regular r:id="rId32"/>
    </p:embeddedFont>
    <p:embeddedFont>
      <p:font typeface="等线" panose="02010600030101010101" pitchFamily="2" charset="-122"/>
      <p:regular r:id="rId33"/>
    </p:embeddedFont>
    <p:embeddedFont>
      <p:font typeface="微软雅黑" panose="020B0503020204020204" charset="-122"/>
      <p:regular r:id="rId34"/>
    </p:embeddedFont>
    <p:embeddedFont>
      <p:font typeface="Segoe UI Light" panose="020B0502040204020203"/>
      <p:regular r:id="rId35"/>
      <p:italic r:id="rId36"/>
    </p:embeddedFont>
    <p:embeddedFont>
      <p:font typeface="Arial Black" panose="020B0A04020102020204" charset="0"/>
      <p:bold r:id="rId37"/>
    </p:embeddedFont>
    <p:embeddedFont>
      <p:font typeface="Century Gothic" panose="020B050202020202020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  <p14:sldId id="299"/>
            <p14:sldId id="314"/>
            <p14:sldId id="334"/>
            <p14:sldId id="1802"/>
            <p14:sldId id="315"/>
            <p14:sldId id="1801"/>
            <p14:sldId id="1817"/>
            <p14:sldId id="1750"/>
            <p14:sldId id="1804"/>
            <p14:sldId id="1805"/>
            <p14:sldId id="1816"/>
            <p14:sldId id="1763"/>
            <p14:sldId id="1759"/>
            <p14:sldId id="1806"/>
            <p14:sldId id="1807"/>
            <p14:sldId id="1798"/>
            <p14:sldId id="1734"/>
            <p14:sldId id="1744"/>
            <p14:sldId id="1735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/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858"/>
    <a:srgbClr val="DF3621"/>
    <a:srgbClr val="B4066C"/>
    <a:srgbClr val="DAED05"/>
    <a:srgbClr val="F89636"/>
    <a:srgbClr val="FFCE5E"/>
    <a:srgbClr val="FFEFC9"/>
    <a:srgbClr val="FFDF94"/>
    <a:srgbClr val="F2A900"/>
    <a:srgbClr val="2C8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93878" autoAdjust="0"/>
  </p:normalViewPr>
  <p:slideViewPr>
    <p:cSldViewPr snapToGrid="0">
      <p:cViewPr varScale="1">
        <p:scale>
          <a:sx n="103" d="100"/>
          <a:sy n="103" d="100"/>
        </p:scale>
        <p:origin x="150" y="414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tags" Target="tags/tag14.xml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" Target="slides/slide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5" csCatId="accent1" phldr="1"/>
      <dgm:spPr/>
    </dgm:pt>
    <dgm:pt modelId="{B5DF1F84-CD6C-4ECC-B86B-263E8EF1B0C9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D60A55C5-DCA8-4720-B7FC-2BAA1E30BFD3}" cxnId="{EDB1D23F-56A4-430D-B233-BE626396D9DB}" type="parTrans">
      <dgm:prSet/>
      <dgm:spPr/>
      <dgm:t>
        <a:bodyPr/>
        <a:lstStyle/>
        <a:p>
          <a:endParaRPr lang="zh-CN" altLang="en-US"/>
        </a:p>
      </dgm:t>
    </dgm:pt>
    <dgm:pt modelId="{64C6D230-735B-4B47-975F-10F53D4456DB}" cxnId="{EDB1D23F-56A4-430D-B233-BE626396D9DB}" type="sibTrans">
      <dgm:prSet/>
      <dgm:spPr/>
      <dgm:t>
        <a:bodyPr/>
        <a:lstStyle/>
        <a:p>
          <a:endParaRPr lang="zh-CN" altLang="en-US"/>
        </a:p>
      </dgm:t>
    </dgm:pt>
    <dgm:pt modelId="{4C1D8E14-15BA-4DD7-9532-8471CC136BFA}">
      <dgm:prSet/>
      <dgm:spPr/>
      <dgm:t>
        <a:bodyPr/>
        <a:p>
          <a:endParaRPr altLang="en-US"/>
        </a:p>
      </dgm:t>
    </dgm:pt>
    <dgm:pt modelId="{885965AA-EC39-484B-BA3C-6DE742104514}" cxnId="{8D863B37-3015-4F57-8069-74A6251EFB82}" type="parTrans">
      <dgm:prSet/>
      <dgm:spPr/>
    </dgm:pt>
    <dgm:pt modelId="{87E31730-AB38-4406-B0AE-1066B63F15AF}" cxnId="{8D863B37-3015-4F57-8069-74A6251EFB82}" type="sibTrans">
      <dgm:prSet/>
      <dgm:spPr/>
    </dgm:pt>
    <dgm:pt modelId="{EA36DD2B-A6C9-44C2-ABDB-C4904D4D9194}">
      <dgm:prSet phldrT="[文本]" custT="1"/>
      <dgm:spPr/>
      <dgm:t>
        <a:bodyPr/>
        <a:lstStyle/>
        <a:p>
          <a:endParaRPr lang="zh-CN" altLang="en-US" sz="2000" dirty="0">
            <a:solidFill>
              <a:schemeClr val="accent1"/>
            </a:solidFill>
            <a:latin typeface="+mj-ea"/>
            <a:ea typeface="+mj-ea"/>
          </a:endParaRPr>
        </a:p>
      </dgm:t>
    </dgm:pt>
    <dgm:pt modelId="{31A03D49-0970-4170-B66F-0C5CEA7CEFC6}" cxnId="{9D53582B-A253-4425-8CDE-CA64DD38E9C7}" type="parTrans">
      <dgm:prSet/>
      <dgm:spPr/>
      <dgm:t>
        <a:bodyPr/>
        <a:lstStyle/>
        <a:p>
          <a:endParaRPr lang="zh-CN" altLang="en-US"/>
        </a:p>
      </dgm:t>
    </dgm:pt>
    <dgm:pt modelId="{ED53ECDB-13CD-49AE-9BEC-CFF7E6A8A0DE}" cxnId="{9D53582B-A253-4425-8CDE-CA64DD38E9C7}" type="sibTrans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endParaRPr lang="zh-CN" altLang="en-US" sz="2000" dirty="0">
            <a:solidFill>
              <a:schemeClr val="accent2"/>
            </a:solidFill>
            <a:latin typeface="+mj-ea"/>
            <a:ea typeface="+mj-ea"/>
          </a:endParaRPr>
        </a:p>
      </dgm:t>
    </dgm:pt>
    <dgm:pt modelId="{FCB86E4C-570F-4796-939A-6DEDD5BA1C67}" cxnId="{BB7C5112-E10D-4546-A565-00FF5C0F9A45}" type="parTrans">
      <dgm:prSet/>
      <dgm:spPr/>
      <dgm:t>
        <a:bodyPr/>
        <a:lstStyle/>
        <a:p>
          <a:endParaRPr lang="zh-CN" altLang="en-US"/>
        </a:p>
      </dgm:t>
    </dgm:pt>
    <dgm:pt modelId="{A8B25CF0-B895-46DC-861D-8B7804258E17}" cxnId="{BB7C5112-E10D-4546-A565-00FF5C0F9A45}" type="sibTrans">
      <dgm:prSet/>
      <dgm:spPr/>
      <dgm:t>
        <a:bodyPr/>
        <a:lstStyle/>
        <a:p>
          <a:endParaRPr lang="zh-CN" altLang="en-US"/>
        </a:p>
      </dgm:t>
    </dgm:pt>
    <dgm:pt modelId="{E780FB8D-01A6-4FBB-9D92-6A207F283136}" type="pres">
      <dgm:prSet presAssocID="{5D90FC82-6517-4622-A540-7E2D7B740547}" presName="rootnode" presStyleCnt="0">
        <dgm:presLayoutVars>
          <dgm:chMax/>
          <dgm:chPref/>
          <dgm:dir/>
          <dgm:animLvl val="lvl"/>
        </dgm:presLayoutVars>
      </dgm:prSet>
      <dgm:spPr/>
    </dgm:pt>
    <dgm:pt modelId="{5D475503-E0FF-4D6A-9017-F22C6089B916}" type="pres">
      <dgm:prSet presAssocID="{B5DF1F84-CD6C-4ECC-B86B-263E8EF1B0C9}" presName="composite" presStyleCnt="0"/>
      <dgm:spPr/>
    </dgm:pt>
    <dgm:pt modelId="{6E779246-D941-4DA1-B830-E70F1F29CCE7}" type="pres">
      <dgm:prSet presAssocID="{B5DF1F84-CD6C-4ECC-B86B-263E8EF1B0C9}" presName="bentUpArrow1" presStyleLbl="alignImgPlace1" presStyleIdx="0" presStyleCnt="2" custScaleX="60932" custScaleY="42824" custLinFactNeighborX="-21235" custLinFactNeighborY="-23839"/>
      <dgm:spPr/>
    </dgm:pt>
    <dgm:pt modelId="{7C47AF6D-3847-4810-BB6C-60401941D098}" type="pres">
      <dgm:prSet presAssocID="{B5DF1F84-CD6C-4ECC-B86B-263E8EF1B0C9}" presName="ParentText" presStyleLbl="node1" presStyleIdx="0" presStyleCnt="3" custScaleX="48285" custScaleY="45947" custLinFactNeighborX="-36701" custLinFactNeighborY="16542">
        <dgm:presLayoutVars>
          <dgm:chMax val="1"/>
          <dgm:chPref val="1"/>
          <dgm:bulletEnabled val="1"/>
        </dgm:presLayoutVars>
      </dgm:prSet>
      <dgm:spPr/>
    </dgm:pt>
    <dgm:pt modelId="{A3EF1086-9FF4-4C97-9D58-0A18CD7D7A4E}" type="pres">
      <dgm:prSet presAssocID="{B5DF1F84-CD6C-4ECC-B86B-263E8EF1B0C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7E766CB-75D0-41A6-AA64-ACEBA0687C8C}" type="pres">
      <dgm:prSet presAssocID="{64C6D230-735B-4B47-975F-10F53D4456DB}" presName="sibTrans" presStyleCnt="0"/>
      <dgm:spPr/>
    </dgm:pt>
    <dgm:pt modelId="{079E3134-ED5E-4848-969E-0D1BFE13909A}" type="pres">
      <dgm:prSet presAssocID="{EA36DD2B-A6C9-44C2-ABDB-C4904D4D9194}" presName="composite" presStyleCnt="0"/>
      <dgm:spPr/>
    </dgm:pt>
    <dgm:pt modelId="{4B17A690-4180-4E44-A014-83CB3CEE3EAE}" type="pres">
      <dgm:prSet presAssocID="{EA36DD2B-A6C9-44C2-ABDB-C4904D4D9194}" presName="bentUpArrow1" presStyleLbl="alignImgPlace1" presStyleIdx="1" presStyleCnt="2" custScaleX="60871" custScaleY="51131" custLinFactNeighborX="-14571" custLinFactNeighborY="-35200"/>
      <dgm:spPr>
        <a:solidFill>
          <a:schemeClr val="bg2">
            <a:lumMod val="90000"/>
          </a:schemeClr>
        </a:solidFill>
      </dgm:spPr>
    </dgm:pt>
    <dgm:pt modelId="{A0F4402F-878D-4A41-A7A1-C0EA53C98909}" type="pres">
      <dgm:prSet presAssocID="{EA36DD2B-A6C9-44C2-ABDB-C4904D4D9194}" presName="ParentText" presStyleLbl="node1" presStyleIdx="1" presStyleCnt="3" custScaleX="48525" custScaleY="48983" custLinFactNeighborX="-38343" custLinFactNeighborY="3143">
        <dgm:presLayoutVars>
          <dgm:chMax val="1"/>
          <dgm:chPref val="1"/>
          <dgm:bulletEnabled val="1"/>
        </dgm:presLayoutVars>
      </dgm:prSet>
      <dgm:spPr/>
    </dgm:pt>
    <dgm:pt modelId="{B70096A1-2B7F-45A4-BA9D-B29DC4F80E81}" type="pres">
      <dgm:prSet presAssocID="{EA36DD2B-A6C9-44C2-ABDB-C4904D4D919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3979FE4-A6CE-4372-939A-99BB7DD5FEBE}" type="pres">
      <dgm:prSet presAssocID="{ED53ECDB-13CD-49AE-9BEC-CFF7E6A8A0DE}" presName="sibTrans" presStyleCnt="0"/>
      <dgm:spPr/>
    </dgm:pt>
    <dgm:pt modelId="{65A5B8F9-C231-41D0-8484-658349ED4229}" type="pres">
      <dgm:prSet presAssocID="{8ADC46C2-826E-442C-A606-EA39F1489112}" presName="composite" presStyleCnt="0"/>
      <dgm:spPr/>
    </dgm:pt>
    <dgm:pt modelId="{2156E63F-F340-458F-A649-5608DDB4DB65}" type="pres">
      <dgm:prSet presAssocID="{8ADC46C2-826E-442C-A606-EA39F1489112}" presName="ParentText" presStyleLbl="node1" presStyleIdx="2" presStyleCnt="3" custScaleX="48474" custScaleY="48520" custLinFactNeighborX="-37280" custLinFactNeighborY="10118">
        <dgm:presLayoutVars>
          <dgm:chMax val="1"/>
          <dgm:chPref val="1"/>
          <dgm:bulletEnabled val="1"/>
        </dgm:presLayoutVars>
      </dgm:prSet>
      <dgm:spPr/>
    </dgm:pt>
  </dgm:ptLst>
  <dgm:cxnLst>
    <dgm:cxn modelId="{EDB1D23F-56A4-430D-B233-BE626396D9DB}" srcId="{5D90FC82-6517-4622-A540-7E2D7B740547}" destId="{B5DF1F84-CD6C-4ECC-B86B-263E8EF1B0C9}" srcOrd="0" destOrd="0" parTransId="{D60A55C5-DCA8-4720-B7FC-2BAA1E30BFD3}" sibTransId="{64C6D230-735B-4B47-975F-10F53D4456DB}"/>
    <dgm:cxn modelId="{8D863B37-3015-4F57-8069-74A6251EFB82}" srcId="{B5DF1F84-CD6C-4ECC-B86B-263E8EF1B0C9}" destId="{4C1D8E14-15BA-4DD7-9532-8471CC136BFA}" srcOrd="0" destOrd="0" parTransId="{885965AA-EC39-484B-BA3C-6DE742104514}" sibTransId="{87E31730-AB38-4406-B0AE-1066B63F15AF}"/>
    <dgm:cxn modelId="{9D53582B-A253-4425-8CDE-CA64DD38E9C7}" srcId="{5D90FC82-6517-4622-A540-7E2D7B740547}" destId="{EA36DD2B-A6C9-44C2-ABDB-C4904D4D9194}" srcOrd="1" destOrd="0" parTransId="{31A03D49-0970-4170-B66F-0C5CEA7CEFC6}" sibTransId="{ED53ECDB-13CD-49AE-9BEC-CFF7E6A8A0DE}"/>
    <dgm:cxn modelId="{BB7C5112-E10D-4546-A565-00FF5C0F9A45}" srcId="{5D90FC82-6517-4622-A540-7E2D7B740547}" destId="{8ADC46C2-826E-442C-A606-EA39F1489112}" srcOrd="2" destOrd="0" parTransId="{FCB86E4C-570F-4796-939A-6DEDD5BA1C67}" sibTransId="{A8B25CF0-B895-46DC-861D-8B7804258E17}"/>
    <dgm:cxn modelId="{C5B785A8-7D32-4DB4-9D2E-1212ADECFABC}" type="presOf" srcId="{5D90FC82-6517-4622-A540-7E2D7B740547}" destId="{E780FB8D-01A6-4FBB-9D92-6A207F283136}" srcOrd="0" destOrd="0" presId="urn:microsoft.com/office/officeart/2005/8/layout/StepDownProcess"/>
    <dgm:cxn modelId="{F9C81164-C98A-43E2-9AEE-3182A586D448}" type="presParOf" srcId="{E780FB8D-01A6-4FBB-9D92-6A207F283136}" destId="{5D475503-E0FF-4D6A-9017-F22C6089B916}" srcOrd="0" destOrd="0" presId="urn:microsoft.com/office/officeart/2005/8/layout/StepDownProcess"/>
    <dgm:cxn modelId="{25522635-419F-494B-B91F-B30FDFADFEDE}" type="presParOf" srcId="{5D475503-E0FF-4D6A-9017-F22C6089B916}" destId="{6E779246-D941-4DA1-B830-E70F1F29CCE7}" srcOrd="0" destOrd="0" presId="urn:microsoft.com/office/officeart/2005/8/layout/StepDownProcess"/>
    <dgm:cxn modelId="{3B33DB69-4F06-4465-B123-D561B9B5F696}" type="presParOf" srcId="{5D475503-E0FF-4D6A-9017-F22C6089B916}" destId="{7C47AF6D-3847-4810-BB6C-60401941D098}" srcOrd="1" destOrd="0" presId="urn:microsoft.com/office/officeart/2005/8/layout/StepDownProcess"/>
    <dgm:cxn modelId="{06B23A39-FDD3-44D2-94EC-BC4926AE1D7A}" type="presOf" srcId="{B5DF1F84-CD6C-4ECC-B86B-263E8EF1B0C9}" destId="{7C47AF6D-3847-4810-BB6C-60401941D098}" srcOrd="0" destOrd="0" presId="urn:microsoft.com/office/officeart/2005/8/layout/StepDownProcess"/>
    <dgm:cxn modelId="{23B42258-FB83-4049-93B2-006B293CB25A}" type="presParOf" srcId="{5D475503-E0FF-4D6A-9017-F22C6089B916}" destId="{A3EF1086-9FF4-4C97-9D58-0A18CD7D7A4E}" srcOrd="2" destOrd="0" presId="urn:microsoft.com/office/officeart/2005/8/layout/StepDownProcess"/>
    <dgm:cxn modelId="{87DA93FE-5C17-490E-9DDA-2F3B0A61A248}" type="presOf" srcId="{4C1D8E14-15BA-4DD7-9532-8471CC136BFA}" destId="{A3EF1086-9FF4-4C97-9D58-0A18CD7D7A4E}" srcOrd="0" destOrd="0" presId="urn:microsoft.com/office/officeart/2005/8/layout/StepDownProcess"/>
    <dgm:cxn modelId="{53FD6DD4-BDC4-436E-9CFF-043ECD6A4280}" type="presParOf" srcId="{E780FB8D-01A6-4FBB-9D92-6A207F283136}" destId="{A7E766CB-75D0-41A6-AA64-ACEBA0687C8C}" srcOrd="1" destOrd="0" presId="urn:microsoft.com/office/officeart/2005/8/layout/StepDownProcess"/>
    <dgm:cxn modelId="{961AFE72-F22E-465B-8FD1-E6DCEACF9AF4}" type="presParOf" srcId="{E780FB8D-01A6-4FBB-9D92-6A207F283136}" destId="{079E3134-ED5E-4848-969E-0D1BFE13909A}" srcOrd="2" destOrd="0" presId="urn:microsoft.com/office/officeart/2005/8/layout/StepDownProcess"/>
    <dgm:cxn modelId="{A43B10E4-860A-4BE8-A316-422DC39C16FC}" type="presParOf" srcId="{079E3134-ED5E-4848-969E-0D1BFE13909A}" destId="{4B17A690-4180-4E44-A014-83CB3CEE3EAE}" srcOrd="0" destOrd="2" presId="urn:microsoft.com/office/officeart/2005/8/layout/StepDownProcess"/>
    <dgm:cxn modelId="{F3883935-D941-4521-A654-934C7A4BA012}" type="presParOf" srcId="{079E3134-ED5E-4848-969E-0D1BFE13909A}" destId="{A0F4402F-878D-4A41-A7A1-C0EA53C98909}" srcOrd="1" destOrd="2" presId="urn:microsoft.com/office/officeart/2005/8/layout/StepDownProcess"/>
    <dgm:cxn modelId="{EE620529-F7A3-4725-81FA-88AD9874D445}" type="presOf" srcId="{EA36DD2B-A6C9-44C2-ABDB-C4904D4D9194}" destId="{A0F4402F-878D-4A41-A7A1-C0EA53C98909}" srcOrd="0" destOrd="0" presId="urn:microsoft.com/office/officeart/2005/8/layout/StepDownProcess"/>
    <dgm:cxn modelId="{E76822C6-E1AF-4A1A-8BE7-E3BF21D47CA7}" type="presParOf" srcId="{079E3134-ED5E-4848-969E-0D1BFE13909A}" destId="{B70096A1-2B7F-45A4-BA9D-B29DC4F80E81}" srcOrd="2" destOrd="2" presId="urn:microsoft.com/office/officeart/2005/8/layout/StepDownProcess"/>
    <dgm:cxn modelId="{75D45D4F-890B-4C98-B3B0-22A753B240ED}" type="presParOf" srcId="{E780FB8D-01A6-4FBB-9D92-6A207F283136}" destId="{F3979FE4-A6CE-4372-939A-99BB7DD5FEBE}" srcOrd="3" destOrd="0" presId="urn:microsoft.com/office/officeart/2005/8/layout/StepDownProcess"/>
    <dgm:cxn modelId="{B487F31B-10B5-4B4A-8A18-907340DBE981}" type="presParOf" srcId="{E780FB8D-01A6-4FBB-9D92-6A207F283136}" destId="{65A5B8F9-C231-41D0-8484-658349ED4229}" srcOrd="4" destOrd="0" presId="urn:microsoft.com/office/officeart/2005/8/layout/StepDownProcess"/>
    <dgm:cxn modelId="{F3E57F5A-8746-47BD-9C92-197B6535AE8E}" type="presParOf" srcId="{65A5B8F9-C231-41D0-8484-658349ED4229}" destId="{2156E63F-F340-458F-A649-5608DDB4DB65}" srcOrd="0" destOrd="4" presId="urn:microsoft.com/office/officeart/2005/8/layout/StepDownProcess"/>
    <dgm:cxn modelId="{CC460365-E271-4E2D-BB23-5E3E7B4BAB5C}" type="presOf" srcId="{8ADC46C2-826E-442C-A606-EA39F1489112}" destId="{2156E63F-F340-458F-A649-5608DDB4DB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9246-D941-4DA1-B830-E70F1F29CCE7}">
      <dsp:nvSpPr>
        <dsp:cNvPr id="0" name=""/>
        <dsp:cNvSpPr/>
      </dsp:nvSpPr>
      <dsp:spPr>
        <a:xfrm rot="5400000">
          <a:off x="1140428" y="2038421"/>
          <a:ext cx="856241" cy="13869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AF6D-3847-4810-BB6C-60401941D098}">
      <dsp:nvSpPr>
        <dsp:cNvPr id="0" name=""/>
        <dsp:cNvSpPr/>
      </dsp:nvSpPr>
      <dsp:spPr>
        <a:xfrm>
          <a:off x="157488" y="880473"/>
          <a:ext cx="1625216" cy="108251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10342" y="933327"/>
        <a:ext cx="1519508" cy="976807"/>
      </dsp:txXfrm>
    </dsp:sp>
    <dsp:sp modelId="{A3EF1086-9FF4-4C97-9D58-0A18CD7D7A4E}">
      <dsp:nvSpPr>
        <dsp:cNvPr id="0" name=""/>
        <dsp:cNvSpPr/>
      </dsp:nvSpPr>
      <dsp:spPr>
        <a:xfrm>
          <a:off x="3888351" y="78694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7A690-4180-4E44-A014-83CB3CEE3EAE}">
      <dsp:nvSpPr>
        <dsp:cNvPr id="0" name=""/>
        <dsp:cNvSpPr/>
      </dsp:nvSpPr>
      <dsp:spPr>
        <a:xfrm rot="5400000">
          <a:off x="3597772" y="3662234"/>
          <a:ext cx="1022334" cy="13856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402F-878D-4A41-A7A1-C0EA53C98909}">
      <dsp:nvSpPr>
        <dsp:cNvPr id="0" name=""/>
        <dsp:cNvSpPr/>
      </dsp:nvSpPr>
      <dsp:spPr>
        <a:xfrm>
          <a:off x="2486903" y="2379303"/>
          <a:ext cx="1633294" cy="1154043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1"/>
            </a:solidFill>
            <a:latin typeface="+mj-ea"/>
            <a:ea typeface="+mj-ea"/>
          </a:endParaRPr>
        </a:p>
      </dsp:txBody>
      <dsp:txXfrm>
        <a:off x="2543249" y="2435649"/>
        <a:ext cx="1520602" cy="1041351"/>
      </dsp:txXfrm>
    </dsp:sp>
    <dsp:sp modelId="{B70096A1-2B7F-45A4-BA9D-B29DC4F80E81}">
      <dsp:nvSpPr>
        <dsp:cNvPr id="0" name=""/>
        <dsp:cNvSpPr/>
      </dsp:nvSpPr>
      <dsp:spPr>
        <a:xfrm>
          <a:off x="6277073" y="1928970"/>
          <a:ext cx="2448022" cy="190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E63F-F340-458F-A649-5608DDB4DB65}">
      <dsp:nvSpPr>
        <dsp:cNvPr id="0" name=""/>
        <dsp:cNvSpPr/>
      </dsp:nvSpPr>
      <dsp:spPr>
        <a:xfrm>
          <a:off x="4882454" y="4100674"/>
          <a:ext cx="1631578" cy="1143135"/>
        </a:xfrm>
        <a:prstGeom prst="roundRect">
          <a:avLst>
            <a:gd name="adj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>
            <a:solidFill>
              <a:schemeClr val="accent2"/>
            </a:solidFill>
            <a:latin typeface="+mj-ea"/>
            <a:ea typeface="+mj-ea"/>
          </a:endParaRPr>
        </a:p>
      </dsp:txBody>
      <dsp:txXfrm>
        <a:off x="4938267" y="4156487"/>
        <a:ext cx="1519952" cy="103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本团队在第一阶段着重于解决拥挤密集场景下的道路目标检测任务，团队使用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mmedetction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工具箱，在改进型的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模型上训练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visdrone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在车辆目标上达到了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在车辆目标上达到了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本团队在第一阶段着重于解决拥挤密集场景下的道路目标检测任务，团队使用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mmedetction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工具箱，在改进型的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模型上训练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visdrone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在解决难点的基础上，我们计划将改进后的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(Earth Mover‘s Distance) loss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部分移植到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mmdetection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的框架中，并测试其检测性能。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而后我们将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对算法中存在的问题进行探究。在项目结束前投一篇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CCF-B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类及以上期刊或会议论文。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这次答辩展示总共分为如下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个部分。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将简要说明是本项目的研究背景和意义。近年来，随着交通车辆数量高速增长，交通监管面临巨大挑战。而道路目标检测技术，在构建电子警察监控系统、处理交通信息、减少交通事故方面起到重要作用。但是受背景变化、密集遮挡等众多因素的影响，目标检测任务在复杂的道路交通场景中仍然有很大的提升空间。本团队便致力于相关模型技术的研究与改进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将简要说明是本项目的研究背景和意义。近年来，随着交通车辆数量高速增长，交通监管面临巨大挑战。而道路目标检测技术，在构建电子警察监控系统、处理交通信息、减少交通事故方面起到重要作用。但是受背景变化、密集遮挡等众多因素的影响，目标检测任务在复杂的道路交通场景中仍然有很大的提升空间。本团队便致力于相关模型技术的研究与改进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将简要说明是本项目的研究背景和意义。近年来，随着交通车辆数量高速增长，交通监管面临巨大挑战。而道路目标检测技术，在构建电子警察监控系统、处理交通信息、减少交通事故方面起到重要作用。但是受背景变化、密集遮挡等众多因素的影响，目标检测任务在复杂的道路交通场景中仍然有很大的提升空间。本团队便致力于相关模型技术的研究与改进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将简要说明是本项目的研究背景和意义。近年来，随着交通车辆数量高速增长，交通监管面临巨大挑战。而道路目标检测技术，在构建电子警察监控系统、处理交通信息、减少交通事故方面起到重要作用。但是受背景变化、密集遮挡等众多因素的影响，目标检测任务在复杂的道路交通场景中仍然有很大的提升空间。本团队便致力于相关模型技术的研究与改进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本团队在第一阶段着重于解决拥挤密集场景下的道路目标检测任务，团队使用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mmedetction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工具箱，在改进型的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模型上训练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visdrone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本团队在第一阶段着重于解决拥挤密集场景下的道路目标检测任务，团队使用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mmedetction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工具箱，在改进型的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模型上训练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visdrone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本团队在第一阶段着重于解决拥挤密集场景下的道路目标检测任务，团队使用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mmedetction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工具箱，在改进型的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模型上训练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visdrone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/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/>
              <p:cNvSpPr/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/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/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/>
              <p:cNvSpPr/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/>
              <p:cNvSpPr/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/>
              <p:cNvSpPr/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/>
              <p:cNvSpPr/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/>
              <p:cNvSpPr/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/>
              <p:cNvSpPr/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/>
              <p:cNvSpPr/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/>
              <p:cNvSpPr/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/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/>
              <p:cNvSpPr/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/>
              <p:cNvSpPr/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/>
              <p:cNvSpPr/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/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/>
              <p:cNvSpPr/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/>
              <p:cNvSpPr/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/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92" name="文本占位符 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  <a:endParaRPr lang="zh-CN" altLang="en-US" dirty="0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/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/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  <a:endParaRPr lang="zh-CN" altLang="en-US" dirty="0"/>
          </a:p>
        </p:txBody>
      </p:sp>
      <p:sp>
        <p:nvSpPr>
          <p:cNvPr id="61" name="图片占位符 74"/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/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59" name="图片占位符 80"/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6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  <a:endParaRPr lang="zh-CN" altLang="en-US" dirty="0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  <a:endParaRPr lang="zh-CN" altLang="en-US" sz="1100" spc="1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  <a:endParaRPr lang="zh-CN" altLang="en-US" dirty="0"/>
          </a:p>
        </p:txBody>
      </p:sp>
      <p:sp>
        <p:nvSpPr>
          <p:cNvPr id="78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  <a:endParaRPr lang="zh-CN" altLang="en-US" dirty="0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/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  <a:endParaRPr lang="zh-CN" alt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/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/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/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/>
            <p:cNvSpPr/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/>
            <p:cNvSpPr/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/>
            <p:cNvSpPr/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/>
            <p:cNvSpPr/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/>
            <p:cNvSpPr/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/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/>
            <p:cNvSpPr/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/>
            <p:cNvSpPr/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/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/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/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/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/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/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  <a:endParaRPr lang="zh-CN" altLang="en-US" sz="1050" spc="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3"/>
          <a:srcRect b="2114"/>
          <a:stretch>
            <a:fillRect/>
          </a:stretch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-1" fmla="*/ 12191999 w 12283439"/>
              <a:gd name="connsiteY0-2" fmla="*/ 3805208 h 3896648"/>
              <a:gd name="connsiteX1-3" fmla="*/ 0 w 12283439"/>
              <a:gd name="connsiteY1-4" fmla="*/ 3805208 h 3896648"/>
              <a:gd name="connsiteX2-5" fmla="*/ 0 w 12283439"/>
              <a:gd name="connsiteY2-6" fmla="*/ 741497 h 3896648"/>
              <a:gd name="connsiteX3-7" fmla="*/ 674702 w 12283439"/>
              <a:gd name="connsiteY3-8" fmla="*/ 568339 h 3896648"/>
              <a:gd name="connsiteX4-9" fmla="*/ 6096002 w 12283439"/>
              <a:gd name="connsiteY4-10" fmla="*/ 0 h 3896648"/>
              <a:gd name="connsiteX5-11" fmla="*/ 11517301 w 12283439"/>
              <a:gd name="connsiteY5-12" fmla="*/ 568339 h 3896648"/>
              <a:gd name="connsiteX6-13" fmla="*/ 12191999 w 12283439"/>
              <a:gd name="connsiteY6-14" fmla="*/ 741496 h 3896648"/>
              <a:gd name="connsiteX7-15" fmla="*/ 12283439 w 12283439"/>
              <a:gd name="connsiteY7-16" fmla="*/ 3896648 h 3896648"/>
              <a:gd name="connsiteX0-17" fmla="*/ 12191999 w 12191999"/>
              <a:gd name="connsiteY0-18" fmla="*/ 3805208 h 3805208"/>
              <a:gd name="connsiteX1-19" fmla="*/ 0 w 12191999"/>
              <a:gd name="connsiteY1-20" fmla="*/ 3805208 h 3805208"/>
              <a:gd name="connsiteX2-21" fmla="*/ 0 w 12191999"/>
              <a:gd name="connsiteY2-22" fmla="*/ 741497 h 3805208"/>
              <a:gd name="connsiteX3-23" fmla="*/ 674702 w 12191999"/>
              <a:gd name="connsiteY3-24" fmla="*/ 568339 h 3805208"/>
              <a:gd name="connsiteX4-25" fmla="*/ 6096002 w 12191999"/>
              <a:gd name="connsiteY4-26" fmla="*/ 0 h 3805208"/>
              <a:gd name="connsiteX5-27" fmla="*/ 11517301 w 12191999"/>
              <a:gd name="connsiteY5-28" fmla="*/ 568339 h 3805208"/>
              <a:gd name="connsiteX6-29" fmla="*/ 12191999 w 12191999"/>
              <a:gd name="connsiteY6-30" fmla="*/ 741496 h 3805208"/>
              <a:gd name="connsiteX0-31" fmla="*/ 0 w 12191999"/>
              <a:gd name="connsiteY0-32" fmla="*/ 3805208 h 3805208"/>
              <a:gd name="connsiteX1-33" fmla="*/ 0 w 12191999"/>
              <a:gd name="connsiteY1-34" fmla="*/ 741497 h 3805208"/>
              <a:gd name="connsiteX2-35" fmla="*/ 674702 w 12191999"/>
              <a:gd name="connsiteY2-36" fmla="*/ 568339 h 3805208"/>
              <a:gd name="connsiteX3-37" fmla="*/ 6096002 w 12191999"/>
              <a:gd name="connsiteY3-38" fmla="*/ 0 h 3805208"/>
              <a:gd name="connsiteX4-39" fmla="*/ 11517301 w 12191999"/>
              <a:gd name="connsiteY4-40" fmla="*/ 568339 h 3805208"/>
              <a:gd name="connsiteX5-41" fmla="*/ 12191999 w 12191999"/>
              <a:gd name="connsiteY5-42" fmla="*/ 741496 h 3805208"/>
              <a:gd name="connsiteX0-43" fmla="*/ 0 w 12191999"/>
              <a:gd name="connsiteY0-44" fmla="*/ 741497 h 741497"/>
              <a:gd name="connsiteX1-45" fmla="*/ 674702 w 12191999"/>
              <a:gd name="connsiteY1-46" fmla="*/ 568339 h 741497"/>
              <a:gd name="connsiteX2-47" fmla="*/ 6096002 w 12191999"/>
              <a:gd name="connsiteY2-48" fmla="*/ 0 h 741497"/>
              <a:gd name="connsiteX3-49" fmla="*/ 11517301 w 12191999"/>
              <a:gd name="connsiteY3-50" fmla="*/ 568339 h 741497"/>
              <a:gd name="connsiteX4-51" fmla="*/ 12191999 w 12191999"/>
              <a:gd name="connsiteY4-52" fmla="*/ 741496 h 741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组合 106"/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/>
            <p:cNvCxnSpPr/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  <a:endParaRPr lang="zh-CN" altLang="en-US" sz="6600" spc="6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/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/>
            <p:cNvSpPr/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/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/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/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/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/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/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  <a:endParaRPr lang="en-US" altLang="zh-CN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>
                <a:fillRect/>
              </a:stretch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/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/>
            <p:cNvSpPr/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/>
            <p:cNvSpPr/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/>
            <p:cNvSpPr/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/>
            <p:cNvSpPr/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/>
            <p:cNvSpPr/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/>
            <p:cNvSpPr/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/>
            <p:cNvSpPr/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/>
            <p:cNvSpPr/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/>
            <p:cNvSpPr/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/>
            <p:cNvSpPr/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/>
            <p:cNvSpPr/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/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/>
            <p:cNvSpPr/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/>
            <p:cNvSpPr/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/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/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/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/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/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-1" fmla="*/ 0 w 1625778"/>
              <a:gd name="connsiteY0-2" fmla="*/ 1401532 h 1401532"/>
              <a:gd name="connsiteX1-3" fmla="*/ 812889 w 1625778"/>
              <a:gd name="connsiteY1-4" fmla="*/ 0 h 1401532"/>
              <a:gd name="connsiteX2-5" fmla="*/ 1625778 w 1625778"/>
              <a:gd name="connsiteY2-6" fmla="*/ 1401532 h 1401532"/>
              <a:gd name="connsiteX3-7" fmla="*/ 0 w 1625778"/>
              <a:gd name="connsiteY3-8" fmla="*/ 1401532 h 1401532"/>
              <a:gd name="connsiteX0-9" fmla="*/ 0 w 1625778"/>
              <a:gd name="connsiteY0-10" fmla="*/ 1401532 h 1401532"/>
              <a:gd name="connsiteX1-11" fmla="*/ 812889 w 1625778"/>
              <a:gd name="connsiteY1-12" fmla="*/ 0 h 1401532"/>
              <a:gd name="connsiteX2-13" fmla="*/ 1625778 w 1625778"/>
              <a:gd name="connsiteY2-14" fmla="*/ 1401532 h 1401532"/>
              <a:gd name="connsiteX3-15" fmla="*/ 0 w 1625778"/>
              <a:gd name="connsiteY3-16" fmla="*/ 1401532 h 14015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  <a:endParaRPr lang="zh-CN" altLang="en-US" sz="10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/>
          <p:cNvCxnSpPr/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  <a:endParaRPr lang="zh-CN" alt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/>
          <p:cNvCxnSpPr/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  <a:endParaRPr lang="zh-CN" altLang="en-US" dirty="0"/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dirty="0" smtClean="0"/>
            </a:fld>
            <a:endParaRPr lang="zh-CN" altLang="en-US" sz="1150" spc="90" dirty="0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 userDrawn="1">
            <p:custDataLst>
              <p:tags r:id="rId24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file:///C:\Users\75834\AppData\Local\Temp\wps\INetCache\372867f7165f666b8bb77b0a2ace558d" TargetMode="Externa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897" y="3177516"/>
            <a:ext cx="8379961" cy="478155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Object Detection thesis proposal defense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6"/>
          </p:nvPr>
        </p:nvSpPr>
        <p:spPr>
          <a:xfrm>
            <a:off x="571670" y="4509570"/>
            <a:ext cx="5888881" cy="1178560"/>
          </a:xfrm>
        </p:spPr>
        <p:txBody>
          <a:bodyPr wrap="square"/>
          <a:lstStyle/>
          <a:p>
            <a:r>
              <a:rPr lang="en-US" altLang="zh-CN" sz="2400" b="1" dirty="0">
                <a:latin typeface="+mn-ea"/>
              </a:rPr>
              <a:t>Supervisor: Jin Hou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Pleader: Yunjia Feng</a:t>
            </a:r>
            <a:endParaRPr lang="en-US" altLang="zh-CN" sz="18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Models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0855" y="972185"/>
            <a:ext cx="2776220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Faster R-CNN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4" name="图片 107374285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489710"/>
            <a:ext cx="4610100" cy="460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5158740" y="2626360"/>
            <a:ext cx="6866890" cy="1604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Two main components: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1.A deep convolutional layer RPN--this network is used to generate proposals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2.A Fast R-CNN classifier to generate bounding boxes and classes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Models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37260"/>
            <a:ext cx="445325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Yolo-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You Only Look Once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5" name="图片 107374285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3604260"/>
            <a:ext cx="9531985" cy="2002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1576070" y="5838825"/>
            <a:ext cx="106159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is fast, so website could response to user more quickly 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769620" y="1575435"/>
            <a:ext cx="11036935" cy="17964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Yolo features: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1.Training and detection are processed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e network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2.Yolo treat object detection task as a regression problem, thus Yolo could get all classes, locations and confidences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only one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inference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309245" y="1061720"/>
            <a:ext cx="821055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PASCAL VOC, COCO,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ImageNet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309245" y="5474335"/>
            <a:ext cx="10405110" cy="15481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VOC: R-CNN, Yolo,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 have benchmark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VOC 2007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is classical and mainly used for object detection tasks 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0610" y="1519555"/>
            <a:ext cx="7687310" cy="3819525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250190" y="3230245"/>
            <a:ext cx="3360420" cy="56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Including 20 classes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Three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0540" y="2780030"/>
            <a:ext cx="8150225" cy="607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Significance and Implementation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Research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7955" y="2840990"/>
            <a:ext cx="1610360" cy="1610360"/>
            <a:chOff x="1010" y="4721"/>
            <a:chExt cx="2536" cy="2536"/>
          </a:xfrm>
        </p:grpSpPr>
        <p:sp>
          <p:nvSpPr>
            <p:cNvPr id="6" name="椭圆 5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Object Detection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07300" y="786130"/>
            <a:ext cx="1932305" cy="1610360"/>
            <a:chOff x="757" y="4721"/>
            <a:chExt cx="3043" cy="2536"/>
          </a:xfrm>
        </p:grpSpPr>
        <p:sp>
          <p:nvSpPr>
            <p:cNvPr id="14" name="椭圆 1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rgbClr val="F89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" y="5202"/>
              <a:ext cx="3043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Image Classification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93985" y="2745740"/>
            <a:ext cx="1702435" cy="1610360"/>
            <a:chOff x="938" y="4721"/>
            <a:chExt cx="2681" cy="2536"/>
          </a:xfrm>
        </p:grpSpPr>
        <p:sp>
          <p:nvSpPr>
            <p:cNvPr id="18" name="椭圆 17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8" y="5203"/>
              <a:ext cx="2681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Face 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9525" y="2745740"/>
            <a:ext cx="2035175" cy="1610360"/>
            <a:chOff x="671" y="4721"/>
            <a:chExt cx="3205" cy="2536"/>
          </a:xfrm>
          <a:solidFill>
            <a:srgbClr val="8AC858"/>
          </a:solidFill>
        </p:grpSpPr>
        <p:sp>
          <p:nvSpPr>
            <p:cNvPr id="21" name="椭圆 20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1" y="5202"/>
              <a:ext cx="3205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Pedestrian 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Re-recognition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66050" y="4896485"/>
            <a:ext cx="1610360" cy="1610360"/>
            <a:chOff x="1010" y="4721"/>
            <a:chExt cx="2536" cy="2536"/>
          </a:xfrm>
          <a:solidFill>
            <a:srgbClr val="DF3621"/>
          </a:solidFill>
        </p:grpSpPr>
        <p:sp>
          <p:nvSpPr>
            <p:cNvPr id="24" name="椭圆 23"/>
            <p:cNvSpPr/>
            <p:nvPr/>
          </p:nvSpPr>
          <p:spPr>
            <a:xfrm>
              <a:off x="1010" y="4721"/>
              <a:ext cx="2536" cy="2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3" y="5203"/>
              <a:ext cx="2430" cy="1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b="1" spc="100" dirty="0">
                  <a:solidFill>
                    <a:schemeClr val="bg1"/>
                  </a:solidFill>
                  <a:latin typeface="+mn-ea"/>
                </a:rPr>
                <a:t>Target Tracking</a:t>
              </a:r>
              <a:endParaRPr lang="en-US" altLang="zh-CN" sz="1600" b="1" spc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9428480" y="3551555"/>
            <a:ext cx="865505" cy="69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573135" y="2396490"/>
            <a:ext cx="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931025" y="3544570"/>
            <a:ext cx="795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569960" y="4451350"/>
            <a:ext cx="3175" cy="409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35710" y="2506980"/>
            <a:ext cx="3401695" cy="22777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the basis of other high-level computer vision tasks.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197610"/>
            <a:ext cx="4725035" cy="27470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Significance in Application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64198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Face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637540" y="861695"/>
            <a:ext cx="882015" cy="24003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6746875" y="927735"/>
            <a:ext cx="882015" cy="24003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59345" y="615950"/>
            <a:ext cx="4097020" cy="99885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Pedestrian </a:t>
            </a: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Detection Technology Applied in Video Surveillance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419860"/>
            <a:ext cx="4809490" cy="2569845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637540" y="4003040"/>
            <a:ext cx="882015" cy="240030"/>
          </a:xfrm>
          <a:prstGeom prst="homePlate">
            <a:avLst/>
          </a:prstGeom>
          <a:solidFill>
            <a:srgbClr val="DF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6746875" y="4069715"/>
            <a:ext cx="882015" cy="240030"/>
          </a:xfrm>
          <a:prstGeom prst="homePlate">
            <a:avLst/>
          </a:prstGeom>
          <a:solidFill>
            <a:srgbClr val="F2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05230" y="378396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Traffic Sign Detection Technology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301490"/>
            <a:ext cx="4633595" cy="24987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46875" y="3850005"/>
            <a:ext cx="4443095" cy="67881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tx1"/>
                </a:solidFill>
                <a:latin typeface="+mn-ea"/>
              </a:rPr>
              <a:t>Automatic Driving</a:t>
            </a:r>
            <a:endParaRPr lang="en-US" altLang="zh-CN" sz="1600" b="1" spc="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5" y="4337050"/>
            <a:ext cx="4809490" cy="246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Implementation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769620" y="928370"/>
            <a:ext cx="7482205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Software Structure: Vue + </a:t>
            </a:r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Flask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200px-Flask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70" y="1796415"/>
            <a:ext cx="4314190" cy="16897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306195" y="1853565"/>
            <a:ext cx="1895475" cy="179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 txBox="1"/>
          <p:nvPr/>
        </p:nvSpPr>
        <p:spPr>
          <a:xfrm>
            <a:off x="6449695" y="4721225"/>
            <a:ext cx="623506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Flask is based on Python, so Pytorch based API could be more easily to implement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01320" y="4721225"/>
            <a:ext cx="5469255" cy="943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Vue is a powerful front-end framework which have a variety of components </a:t>
            </a:r>
            <a:endParaRPr lang="en-US" altLang="zh-CN" sz="200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1411605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Front-end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519160" y="3815715"/>
            <a:ext cx="1941830" cy="638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Back-end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Part Four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>
          <a:xfrm>
            <a:off x="351603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Project Plan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889001" y="550656"/>
          <a:ext cx="10083520" cy="56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095375" y="1571625"/>
            <a:ext cx="2337435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October-</a:t>
            </a:r>
            <a:r>
              <a:rPr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endParaRPr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91786" y="3128163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January-February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66820" y="1245870"/>
            <a:ext cx="756856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Training </a:t>
            </a: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models and provide demo of object detection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Implementation of web page (front-end and back-end)</a:t>
            </a:r>
            <a:endParaRPr lang="en-US" altLang="zh-CN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11165" y="2715895"/>
            <a:ext cx="6205220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Remaining implementation work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Start paper writing</a:t>
            </a:r>
            <a:endParaRPr lang="en-US" sz="16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46917" y="4763939"/>
            <a:ext cx="3926669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Finish paper writing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rgbClr val="0079BA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Prepare for the defense</a:t>
            </a:r>
            <a:endParaRPr lang="en-US" sz="2400" dirty="0">
              <a:solidFill>
                <a:srgbClr val="0079BA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7866" y="5003485"/>
            <a:ext cx="2216427" cy="66675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lvl="0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March-April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50165" y="5503545"/>
            <a:ext cx="7568565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More details in Thesis Proposal Report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charset="0"/>
              <a:ea typeface="方正大标宋简体" panose="02010601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176" y="1216255"/>
            <a:ext cx="11334712" cy="5600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[1] A. Krizhevsky, I. Sutskever, and G. E. Hinton, “Imagenet classification with deep convolutional neural networks,” in Advances in neural information processing systems, 2012, pp. 1097–1105.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[2] Vishwakarma S, Agrawal A. A survey on activity recognition and behavior understanding in video surveillance [J]. The Visual Computer, 2012: 1-27.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[3] Girshick, R., Donahue, J., Darrell, T., Malik, J.: Rich feature hierarchies for accurate object detection and semantic segmentation. In CVPR 2014.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[4] Shaoqing Ren, Kaiming He, Ross Girshick, and Jian Sun. Faster R-CNN: Towards real-time object detection with region proposal networks. In Neural Information Processing Systems (NIPS), 2015.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[5] Redmon, Joseph, et al. "You Only Look Once: Unified, Real-Time Object Detection." (2015):779-788.</a:t>
            </a:r>
            <a:endParaRPr lang="en-GB" altLang="zh-CN" sz="200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000"/>
              <a:t>[6] Liu, Wei, et al. "SSD: Single Shot MultiBox Detector." European Conference on Computer Vision Springer International Publishing, 2016:21-37.S</a:t>
            </a:r>
            <a:endParaRPr lang="en-GB" altLang="zh-CN" sz="200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216400" y="1426845"/>
            <a:ext cx="8117840" cy="4695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1.Introduction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charset="0"/>
                <a:cs typeface="Times New Roman" panose="02020603050405020304" charset="0"/>
              </a:rPr>
              <a:t>2.Background Research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3.Significance and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Porject Plan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01021" y="741315"/>
            <a:ext cx="5430056" cy="5375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691029" y="1370032"/>
            <a:ext cx="4809942" cy="3547349"/>
            <a:chOff x="3613459" y="1448503"/>
            <a:chExt cx="4809942" cy="3547349"/>
          </a:xfrm>
        </p:grpSpPr>
        <p:sp>
          <p:nvSpPr>
            <p:cNvPr id="10" name="文本框 9"/>
            <p:cNvSpPr txBox="1"/>
            <p:nvPr/>
          </p:nvSpPr>
          <p:spPr>
            <a:xfrm>
              <a:off x="3613459" y="2650488"/>
              <a:ext cx="4809942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Object Detection thesis proposal defense</a:t>
              </a:r>
              <a:endParaRPr lang="zh-CN" altLang="en-US" sz="3200" dirty="0"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2702" y="1448503"/>
              <a:ext cx="313145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charset="0"/>
                  <a:ea typeface="方正大标宋简体" panose="02010601030101010101" pitchFamily="2" charset="-122"/>
                  <a:cs typeface="Times New Roman" panose="02020603050405020304" charset="0"/>
                </a:rPr>
                <a:t>Thanks</a:t>
              </a:r>
              <a:endParaRPr lang="en-US" altLang="zh-CN" sz="4800" dirty="0">
                <a:latin typeface="Times New Roman" panose="02020603050405020304" charset="0"/>
                <a:ea typeface="方正大标宋简体" panose="02010601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35880" y="2407629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27804" y="3964022"/>
              <a:ext cx="2654986" cy="1031830"/>
              <a:chOff x="3689591" y="4006606"/>
              <a:chExt cx="2654986" cy="103183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689591" y="4006606"/>
                <a:ext cx="2621280" cy="89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Supervisor: Jin Hou</a:t>
                </a:r>
                <a:endParaRPr lang="en-US" altLang="zh-CN" sz="2000" b="1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9857" y="4546946"/>
                <a:ext cx="260472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 b="1" dirty="0">
                    <a:latin typeface="+mn-ea"/>
                    <a:sym typeface="+mn-ea"/>
                  </a:rPr>
                  <a:t>Pleader: Yunjia Feng</a:t>
                </a:r>
                <a:endPara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527" y="269554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Definition of Object Detection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4565" y="2268855"/>
            <a:ext cx="8192770" cy="39712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185" y="1017270"/>
            <a:ext cx="1141412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spc="100" dirty="0">
                <a:latin typeface="Times New Roman" panose="02020603050405020304" charset="0"/>
                <a:cs typeface="Times New Roman" panose="02020603050405020304" charset="0"/>
              </a:rPr>
              <a:t>object detection is to find all the objects of interest in the image, including object positioning and object classification.</a:t>
            </a:r>
            <a:endParaRPr lang="en-US" altLang="zh-CN" sz="2400" spc="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530" y="296989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 spc="1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0530" y="4630420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 spc="1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620" y="3711575"/>
            <a:ext cx="1581150" cy="91884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b="1" spc="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altLang="zh-CN" sz="2800" b="1" spc="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Related Tasks</a:t>
            </a:r>
            <a:endParaRPr lang="zh-CN" altLang="en-US" dirty="0"/>
          </a:p>
        </p:txBody>
      </p:sp>
      <p:sp>
        <p:nvSpPr>
          <p:cNvPr id="30" name="Oval 13"/>
          <p:cNvSpPr/>
          <p:nvPr/>
        </p:nvSpPr>
        <p:spPr>
          <a:xfrm>
            <a:off x="3306735" y="1862288"/>
            <a:ext cx="491832" cy="47300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697990" y="1598930"/>
            <a:ext cx="8958580" cy="3918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blipFill>
                  <a:blip r:embed="rId1"/>
                  <a:stretch>
                    <a:fillRect/>
                  </a:stretch>
                </a:blip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660400" y="2640302"/>
            <a:ext cx="7197752" cy="606922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 Research</a:t>
            </a:r>
            <a:endParaRPr lang="en-US" altLang="zh-CN" dirty="0"/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2007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Method - Sliding Window Algorithm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14400"/>
            <a:ext cx="311213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913765"/>
            <a:ext cx="3164840" cy="312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4173855"/>
            <a:ext cx="8079740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75" y="878840"/>
            <a:ext cx="3242310" cy="31921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00835" y="5407660"/>
            <a:ext cx="9287510" cy="83883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Use different size of windows go through the whole image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Mainstream Deep Learning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 in Object Detection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7980" y="1200150"/>
            <a:ext cx="356679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One-stage (Yolo, SSD)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Faster!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41440" y="1133475"/>
            <a:ext cx="4410075" cy="13182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 spc="100" dirty="0">
                <a:latin typeface="+mn-ea"/>
              </a:rPr>
              <a:t>Two-stage (Faster R-CNN)</a:t>
            </a:r>
            <a:endParaRPr lang="en-US" altLang="zh-CN" sz="2400" b="1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spc="100" dirty="0">
                <a:solidFill>
                  <a:srgbClr val="FF0000"/>
                </a:solidFill>
                <a:latin typeface="+mn-ea"/>
              </a:rPr>
              <a:t>More accurate!</a:t>
            </a:r>
            <a:endParaRPr lang="en-US" altLang="zh-CN" sz="2400" b="1" spc="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077210"/>
            <a:ext cx="6555105" cy="2866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441440" y="2809240"/>
            <a:ext cx="5557520" cy="29819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559" y="273113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State of Art Deep Learning Models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518940" y="1853332"/>
            <a:ext cx="491832" cy="490915"/>
          </a:xfrm>
          <a:custGeom>
            <a:avLst/>
            <a:gdLst>
              <a:gd name="connsiteX0" fmla="*/ 404901 w 606086"/>
              <a:gd name="connsiteY0" fmla="*/ 324111 h 604957"/>
              <a:gd name="connsiteX1" fmla="*/ 324594 w 606086"/>
              <a:gd name="connsiteY1" fmla="*/ 404287 h 604957"/>
              <a:gd name="connsiteX2" fmla="*/ 404901 w 606086"/>
              <a:gd name="connsiteY2" fmla="*/ 484462 h 604957"/>
              <a:gd name="connsiteX3" fmla="*/ 485301 w 606086"/>
              <a:gd name="connsiteY3" fmla="*/ 404287 h 604957"/>
              <a:gd name="connsiteX4" fmla="*/ 404901 w 606086"/>
              <a:gd name="connsiteY4" fmla="*/ 324111 h 604957"/>
              <a:gd name="connsiteX5" fmla="*/ 375470 w 606086"/>
              <a:gd name="connsiteY5" fmla="*/ 202875 h 604957"/>
              <a:gd name="connsiteX6" fmla="*/ 434146 w 606086"/>
              <a:gd name="connsiteY6" fmla="*/ 202875 h 604957"/>
              <a:gd name="connsiteX7" fmla="*/ 434146 w 606086"/>
              <a:gd name="connsiteY7" fmla="*/ 233092 h 604957"/>
              <a:gd name="connsiteX8" fmla="*/ 505447 w 606086"/>
              <a:gd name="connsiteY8" fmla="*/ 262381 h 604957"/>
              <a:gd name="connsiteX9" fmla="*/ 527079 w 606086"/>
              <a:gd name="connsiteY9" fmla="*/ 240785 h 604957"/>
              <a:gd name="connsiteX10" fmla="*/ 568579 w 606086"/>
              <a:gd name="connsiteY10" fmla="*/ 282031 h 604957"/>
              <a:gd name="connsiteX11" fmla="*/ 546947 w 606086"/>
              <a:gd name="connsiteY11" fmla="*/ 303720 h 604957"/>
              <a:gd name="connsiteX12" fmla="*/ 576284 w 606086"/>
              <a:gd name="connsiteY12" fmla="*/ 374905 h 604957"/>
              <a:gd name="connsiteX13" fmla="*/ 576284 w 606086"/>
              <a:gd name="connsiteY13" fmla="*/ 374719 h 604957"/>
              <a:gd name="connsiteX14" fmla="*/ 606086 w 606086"/>
              <a:gd name="connsiteY14" fmla="*/ 374719 h 604957"/>
              <a:gd name="connsiteX15" fmla="*/ 606086 w 606086"/>
              <a:gd name="connsiteY15" fmla="*/ 432928 h 604957"/>
              <a:gd name="connsiteX16" fmla="*/ 575727 w 606086"/>
              <a:gd name="connsiteY16" fmla="*/ 432928 h 604957"/>
              <a:gd name="connsiteX17" fmla="*/ 546390 w 606086"/>
              <a:gd name="connsiteY17" fmla="*/ 504112 h 604957"/>
              <a:gd name="connsiteX18" fmla="*/ 568114 w 606086"/>
              <a:gd name="connsiteY18" fmla="*/ 525801 h 604957"/>
              <a:gd name="connsiteX19" fmla="*/ 526708 w 606086"/>
              <a:gd name="connsiteY19" fmla="*/ 567048 h 604957"/>
              <a:gd name="connsiteX20" fmla="*/ 505076 w 606086"/>
              <a:gd name="connsiteY20" fmla="*/ 545451 h 604957"/>
              <a:gd name="connsiteX21" fmla="*/ 433774 w 606086"/>
              <a:gd name="connsiteY21" fmla="*/ 574741 h 604957"/>
              <a:gd name="connsiteX22" fmla="*/ 433774 w 606086"/>
              <a:gd name="connsiteY22" fmla="*/ 604957 h 604957"/>
              <a:gd name="connsiteX23" fmla="*/ 375470 w 606086"/>
              <a:gd name="connsiteY23" fmla="*/ 604957 h 604957"/>
              <a:gd name="connsiteX24" fmla="*/ 375470 w 606086"/>
              <a:gd name="connsiteY24" fmla="*/ 574741 h 604957"/>
              <a:gd name="connsiteX25" fmla="*/ 304169 w 606086"/>
              <a:gd name="connsiteY25" fmla="*/ 545451 h 604957"/>
              <a:gd name="connsiteX26" fmla="*/ 282537 w 606086"/>
              <a:gd name="connsiteY26" fmla="*/ 567048 h 604957"/>
              <a:gd name="connsiteX27" fmla="*/ 241130 w 606086"/>
              <a:gd name="connsiteY27" fmla="*/ 525801 h 604957"/>
              <a:gd name="connsiteX28" fmla="*/ 262855 w 606086"/>
              <a:gd name="connsiteY28" fmla="*/ 504390 h 604957"/>
              <a:gd name="connsiteX29" fmla="*/ 233517 w 606086"/>
              <a:gd name="connsiteY29" fmla="*/ 433206 h 604957"/>
              <a:gd name="connsiteX30" fmla="*/ 203158 w 606086"/>
              <a:gd name="connsiteY30" fmla="*/ 433206 h 604957"/>
              <a:gd name="connsiteX31" fmla="*/ 203158 w 606086"/>
              <a:gd name="connsiteY31" fmla="*/ 374997 h 604957"/>
              <a:gd name="connsiteX32" fmla="*/ 233517 w 606086"/>
              <a:gd name="connsiteY32" fmla="*/ 374997 h 604957"/>
              <a:gd name="connsiteX33" fmla="*/ 262855 w 606086"/>
              <a:gd name="connsiteY33" fmla="*/ 303813 h 604957"/>
              <a:gd name="connsiteX34" fmla="*/ 241130 w 606086"/>
              <a:gd name="connsiteY34" fmla="*/ 282216 h 604957"/>
              <a:gd name="connsiteX35" fmla="*/ 282630 w 606086"/>
              <a:gd name="connsiteY35" fmla="*/ 240785 h 604957"/>
              <a:gd name="connsiteX36" fmla="*/ 304169 w 606086"/>
              <a:gd name="connsiteY36" fmla="*/ 262381 h 604957"/>
              <a:gd name="connsiteX37" fmla="*/ 375470 w 606086"/>
              <a:gd name="connsiteY37" fmla="*/ 233092 h 604957"/>
              <a:gd name="connsiteX38" fmla="*/ 131840 w 606086"/>
              <a:gd name="connsiteY38" fmla="*/ 79163 h 604957"/>
              <a:gd name="connsiteX39" fmla="*/ 79383 w 606086"/>
              <a:gd name="connsiteY39" fmla="*/ 131629 h 604957"/>
              <a:gd name="connsiteX40" fmla="*/ 131840 w 606086"/>
              <a:gd name="connsiteY40" fmla="*/ 184002 h 604957"/>
              <a:gd name="connsiteX41" fmla="*/ 184298 w 606086"/>
              <a:gd name="connsiteY41" fmla="*/ 131629 h 604957"/>
              <a:gd name="connsiteX42" fmla="*/ 131840 w 606086"/>
              <a:gd name="connsiteY42" fmla="*/ 79163 h 604957"/>
              <a:gd name="connsiteX43" fmla="*/ 112621 w 606086"/>
              <a:gd name="connsiteY43" fmla="*/ 0 h 604957"/>
              <a:gd name="connsiteX44" fmla="*/ 150688 w 606086"/>
              <a:gd name="connsiteY44" fmla="*/ 0 h 604957"/>
              <a:gd name="connsiteX45" fmla="*/ 150688 w 606086"/>
              <a:gd name="connsiteY45" fmla="*/ 19652 h 604957"/>
              <a:gd name="connsiteX46" fmla="*/ 197296 w 606086"/>
              <a:gd name="connsiteY46" fmla="*/ 38933 h 604957"/>
              <a:gd name="connsiteX47" fmla="*/ 211780 w 606086"/>
              <a:gd name="connsiteY47" fmla="*/ 24935 h 604957"/>
              <a:gd name="connsiteX48" fmla="*/ 238798 w 606086"/>
              <a:gd name="connsiteY48" fmla="*/ 51910 h 604957"/>
              <a:gd name="connsiteX49" fmla="*/ 224778 w 606086"/>
              <a:gd name="connsiteY49" fmla="*/ 65814 h 604957"/>
              <a:gd name="connsiteX50" fmla="*/ 244090 w 606086"/>
              <a:gd name="connsiteY50" fmla="*/ 112441 h 604957"/>
              <a:gd name="connsiteX51" fmla="*/ 263773 w 606086"/>
              <a:gd name="connsiteY51" fmla="*/ 112441 h 604957"/>
              <a:gd name="connsiteX52" fmla="*/ 263773 w 606086"/>
              <a:gd name="connsiteY52" fmla="*/ 150353 h 604957"/>
              <a:gd name="connsiteX53" fmla="*/ 244090 w 606086"/>
              <a:gd name="connsiteY53" fmla="*/ 150353 h 604957"/>
              <a:gd name="connsiteX54" fmla="*/ 224778 w 606086"/>
              <a:gd name="connsiteY54" fmla="*/ 196980 h 604957"/>
              <a:gd name="connsiteX55" fmla="*/ 238798 w 606086"/>
              <a:gd name="connsiteY55" fmla="*/ 211440 h 604957"/>
              <a:gd name="connsiteX56" fmla="*/ 211316 w 606086"/>
              <a:gd name="connsiteY56" fmla="*/ 238415 h 604957"/>
              <a:gd name="connsiteX57" fmla="*/ 197296 w 606086"/>
              <a:gd name="connsiteY57" fmla="*/ 224418 h 604957"/>
              <a:gd name="connsiteX58" fmla="*/ 150688 w 606086"/>
              <a:gd name="connsiteY58" fmla="*/ 243699 h 604957"/>
              <a:gd name="connsiteX59" fmla="*/ 150688 w 606086"/>
              <a:gd name="connsiteY59" fmla="*/ 263350 h 604957"/>
              <a:gd name="connsiteX60" fmla="*/ 112621 w 606086"/>
              <a:gd name="connsiteY60" fmla="*/ 263350 h 604957"/>
              <a:gd name="connsiteX61" fmla="*/ 112621 w 606086"/>
              <a:gd name="connsiteY61" fmla="*/ 243699 h 604957"/>
              <a:gd name="connsiteX62" fmla="*/ 66013 w 606086"/>
              <a:gd name="connsiteY62" fmla="*/ 224418 h 604957"/>
              <a:gd name="connsiteX63" fmla="*/ 51994 w 606086"/>
              <a:gd name="connsiteY63" fmla="*/ 238415 h 604957"/>
              <a:gd name="connsiteX64" fmla="*/ 24976 w 606086"/>
              <a:gd name="connsiteY64" fmla="*/ 211440 h 604957"/>
              <a:gd name="connsiteX65" fmla="*/ 38995 w 606086"/>
              <a:gd name="connsiteY65" fmla="*/ 196980 h 604957"/>
              <a:gd name="connsiteX66" fmla="*/ 19683 w 606086"/>
              <a:gd name="connsiteY66" fmla="*/ 150353 h 604957"/>
              <a:gd name="connsiteX67" fmla="*/ 0 w 606086"/>
              <a:gd name="connsiteY67" fmla="*/ 150353 h 604957"/>
              <a:gd name="connsiteX68" fmla="*/ 0 w 606086"/>
              <a:gd name="connsiteY68" fmla="*/ 112441 h 604957"/>
              <a:gd name="connsiteX69" fmla="*/ 19683 w 606086"/>
              <a:gd name="connsiteY69" fmla="*/ 112441 h 604957"/>
              <a:gd name="connsiteX70" fmla="*/ 38995 w 606086"/>
              <a:gd name="connsiteY70" fmla="*/ 65814 h 604957"/>
              <a:gd name="connsiteX71" fmla="*/ 24976 w 606086"/>
              <a:gd name="connsiteY71" fmla="*/ 51910 h 604957"/>
              <a:gd name="connsiteX72" fmla="*/ 51994 w 606086"/>
              <a:gd name="connsiteY72" fmla="*/ 24935 h 604957"/>
              <a:gd name="connsiteX73" fmla="*/ 66013 w 606086"/>
              <a:gd name="connsiteY73" fmla="*/ 38933 h 604957"/>
              <a:gd name="connsiteX74" fmla="*/ 112621 w 606086"/>
              <a:gd name="connsiteY74" fmla="*/ 19652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086" h="604957">
                <a:moveTo>
                  <a:pt x="404901" y="324111"/>
                </a:moveTo>
                <a:cubicBezTo>
                  <a:pt x="360709" y="324111"/>
                  <a:pt x="324594" y="360167"/>
                  <a:pt x="324594" y="404287"/>
                </a:cubicBezTo>
                <a:cubicBezTo>
                  <a:pt x="324594" y="448407"/>
                  <a:pt x="360616" y="484462"/>
                  <a:pt x="404901" y="484462"/>
                </a:cubicBezTo>
                <a:cubicBezTo>
                  <a:pt x="449093" y="484462"/>
                  <a:pt x="485301" y="448407"/>
                  <a:pt x="485301" y="404287"/>
                </a:cubicBezTo>
                <a:cubicBezTo>
                  <a:pt x="485301" y="360167"/>
                  <a:pt x="449093" y="324111"/>
                  <a:pt x="404901" y="324111"/>
                </a:cubicBezTo>
                <a:close/>
                <a:moveTo>
                  <a:pt x="375470" y="202875"/>
                </a:moveTo>
                <a:lnTo>
                  <a:pt x="434146" y="202875"/>
                </a:lnTo>
                <a:lnTo>
                  <a:pt x="434146" y="233092"/>
                </a:lnTo>
                <a:cubicBezTo>
                  <a:pt x="460605" y="237448"/>
                  <a:pt x="484744" y="247458"/>
                  <a:pt x="505447" y="262381"/>
                </a:cubicBezTo>
                <a:lnTo>
                  <a:pt x="527079" y="240785"/>
                </a:lnTo>
                <a:lnTo>
                  <a:pt x="568579" y="282031"/>
                </a:lnTo>
                <a:lnTo>
                  <a:pt x="546947" y="303720"/>
                </a:lnTo>
                <a:cubicBezTo>
                  <a:pt x="561244" y="324946"/>
                  <a:pt x="571921" y="348952"/>
                  <a:pt x="576284" y="374905"/>
                </a:cubicBezTo>
                <a:lnTo>
                  <a:pt x="576284" y="374719"/>
                </a:lnTo>
                <a:lnTo>
                  <a:pt x="606086" y="374719"/>
                </a:lnTo>
                <a:lnTo>
                  <a:pt x="606086" y="432928"/>
                </a:lnTo>
                <a:lnTo>
                  <a:pt x="575727" y="432928"/>
                </a:lnTo>
                <a:cubicBezTo>
                  <a:pt x="571457" y="459436"/>
                  <a:pt x="561430" y="483535"/>
                  <a:pt x="546390" y="504112"/>
                </a:cubicBezTo>
                <a:lnTo>
                  <a:pt x="568114" y="525801"/>
                </a:lnTo>
                <a:lnTo>
                  <a:pt x="526708" y="567048"/>
                </a:lnTo>
                <a:lnTo>
                  <a:pt x="505076" y="545451"/>
                </a:lnTo>
                <a:cubicBezTo>
                  <a:pt x="483815" y="559725"/>
                  <a:pt x="459770" y="570384"/>
                  <a:pt x="433774" y="574741"/>
                </a:cubicBezTo>
                <a:lnTo>
                  <a:pt x="433774" y="604957"/>
                </a:lnTo>
                <a:lnTo>
                  <a:pt x="375470" y="604957"/>
                </a:lnTo>
                <a:lnTo>
                  <a:pt x="375470" y="574741"/>
                </a:lnTo>
                <a:cubicBezTo>
                  <a:pt x="349011" y="570384"/>
                  <a:pt x="324872" y="560374"/>
                  <a:pt x="304169" y="545451"/>
                </a:cubicBezTo>
                <a:lnTo>
                  <a:pt x="282537" y="567048"/>
                </a:lnTo>
                <a:lnTo>
                  <a:pt x="241130" y="525801"/>
                </a:lnTo>
                <a:lnTo>
                  <a:pt x="262855" y="504390"/>
                </a:lnTo>
                <a:cubicBezTo>
                  <a:pt x="248464" y="483165"/>
                  <a:pt x="237788" y="459158"/>
                  <a:pt x="233517" y="433206"/>
                </a:cubicBezTo>
                <a:lnTo>
                  <a:pt x="203158" y="433206"/>
                </a:lnTo>
                <a:lnTo>
                  <a:pt x="203158" y="374997"/>
                </a:lnTo>
                <a:lnTo>
                  <a:pt x="233517" y="374997"/>
                </a:lnTo>
                <a:cubicBezTo>
                  <a:pt x="237788" y="348581"/>
                  <a:pt x="247815" y="324482"/>
                  <a:pt x="262855" y="303813"/>
                </a:cubicBezTo>
                <a:lnTo>
                  <a:pt x="241130" y="282216"/>
                </a:lnTo>
                <a:lnTo>
                  <a:pt x="282630" y="240785"/>
                </a:lnTo>
                <a:lnTo>
                  <a:pt x="304169" y="262381"/>
                </a:lnTo>
                <a:cubicBezTo>
                  <a:pt x="325429" y="248107"/>
                  <a:pt x="349475" y="237448"/>
                  <a:pt x="375470" y="233092"/>
                </a:cubicBezTo>
                <a:close/>
                <a:moveTo>
                  <a:pt x="131840" y="79163"/>
                </a:moveTo>
                <a:cubicBezTo>
                  <a:pt x="102965" y="79163"/>
                  <a:pt x="79383" y="102800"/>
                  <a:pt x="79383" y="131629"/>
                </a:cubicBezTo>
                <a:cubicBezTo>
                  <a:pt x="79383" y="160365"/>
                  <a:pt x="102965" y="184002"/>
                  <a:pt x="131840" y="184002"/>
                </a:cubicBezTo>
                <a:cubicBezTo>
                  <a:pt x="160808" y="184002"/>
                  <a:pt x="184298" y="160365"/>
                  <a:pt x="184298" y="131629"/>
                </a:cubicBezTo>
                <a:cubicBezTo>
                  <a:pt x="184298" y="102800"/>
                  <a:pt x="160715" y="79163"/>
                  <a:pt x="131840" y="79163"/>
                </a:cubicBezTo>
                <a:close/>
                <a:moveTo>
                  <a:pt x="112621" y="0"/>
                </a:moveTo>
                <a:lnTo>
                  <a:pt x="150688" y="0"/>
                </a:lnTo>
                <a:lnTo>
                  <a:pt x="150688" y="19652"/>
                </a:lnTo>
                <a:cubicBezTo>
                  <a:pt x="167957" y="22618"/>
                  <a:pt x="183834" y="29292"/>
                  <a:pt x="197296" y="38933"/>
                </a:cubicBezTo>
                <a:lnTo>
                  <a:pt x="211780" y="24935"/>
                </a:lnTo>
                <a:lnTo>
                  <a:pt x="238798" y="51910"/>
                </a:lnTo>
                <a:lnTo>
                  <a:pt x="224778" y="65814"/>
                </a:lnTo>
                <a:cubicBezTo>
                  <a:pt x="234434" y="79812"/>
                  <a:pt x="241305" y="95106"/>
                  <a:pt x="244090" y="112441"/>
                </a:cubicBezTo>
                <a:lnTo>
                  <a:pt x="263773" y="112441"/>
                </a:lnTo>
                <a:lnTo>
                  <a:pt x="263773" y="150353"/>
                </a:lnTo>
                <a:lnTo>
                  <a:pt x="244090" y="150353"/>
                </a:lnTo>
                <a:cubicBezTo>
                  <a:pt x="241119" y="167688"/>
                  <a:pt x="234434" y="183539"/>
                  <a:pt x="224778" y="196980"/>
                </a:cubicBezTo>
                <a:lnTo>
                  <a:pt x="238798" y="211440"/>
                </a:lnTo>
                <a:lnTo>
                  <a:pt x="211316" y="238415"/>
                </a:lnTo>
                <a:lnTo>
                  <a:pt x="197296" y="224418"/>
                </a:lnTo>
                <a:cubicBezTo>
                  <a:pt x="183369" y="234058"/>
                  <a:pt x="167957" y="240825"/>
                  <a:pt x="150688" y="243699"/>
                </a:cubicBezTo>
                <a:lnTo>
                  <a:pt x="150688" y="263350"/>
                </a:lnTo>
                <a:lnTo>
                  <a:pt x="112621" y="263350"/>
                </a:lnTo>
                <a:lnTo>
                  <a:pt x="112621" y="243699"/>
                </a:lnTo>
                <a:cubicBezTo>
                  <a:pt x="95352" y="240732"/>
                  <a:pt x="79476" y="234058"/>
                  <a:pt x="66013" y="224418"/>
                </a:cubicBezTo>
                <a:lnTo>
                  <a:pt x="51994" y="238415"/>
                </a:lnTo>
                <a:lnTo>
                  <a:pt x="24976" y="211440"/>
                </a:lnTo>
                <a:lnTo>
                  <a:pt x="38995" y="196980"/>
                </a:lnTo>
                <a:cubicBezTo>
                  <a:pt x="29339" y="182982"/>
                  <a:pt x="22562" y="167688"/>
                  <a:pt x="19683" y="150353"/>
                </a:cubicBezTo>
                <a:lnTo>
                  <a:pt x="0" y="150353"/>
                </a:lnTo>
                <a:lnTo>
                  <a:pt x="0" y="112441"/>
                </a:lnTo>
                <a:lnTo>
                  <a:pt x="19683" y="112441"/>
                </a:lnTo>
                <a:cubicBezTo>
                  <a:pt x="22654" y="95106"/>
                  <a:pt x="29339" y="79348"/>
                  <a:pt x="38995" y="65814"/>
                </a:cubicBezTo>
                <a:lnTo>
                  <a:pt x="24976" y="51910"/>
                </a:lnTo>
                <a:lnTo>
                  <a:pt x="51994" y="24935"/>
                </a:lnTo>
                <a:lnTo>
                  <a:pt x="66013" y="38933"/>
                </a:lnTo>
                <a:cubicBezTo>
                  <a:pt x="79940" y="29292"/>
                  <a:pt x="95352" y="22433"/>
                  <a:pt x="112621" y="19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0855" y="972185"/>
            <a:ext cx="6685915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SSD-Single Shot MultiBox Detector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1073742852" name="图片 1073742851" descr="v2-bfaaa064fb1f0c1c7a11a4ce79962e84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9725" y="1647190"/>
            <a:ext cx="689229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2"/>
          <p:cNvSpPr txBox="1"/>
          <p:nvPr/>
        </p:nvSpPr>
        <p:spPr>
          <a:xfrm>
            <a:off x="2879725" y="4472940"/>
            <a:ext cx="8171180" cy="751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Three 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Core </a:t>
            </a:r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Concept of SSD: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1.Use multi-scale feature map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2.Use convolution for detection</a:t>
            </a:r>
            <a:endParaRPr lang="en-US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3.Use Anchor to mitigate training difficulties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14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3461</Words>
  <Application>WPS 演示</Application>
  <PresentationFormat>宽屏</PresentationFormat>
  <Paragraphs>178</Paragraphs>
  <Slides>20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方正大标宋简体</vt:lpstr>
      <vt:lpstr>微软雅黑 Light</vt:lpstr>
      <vt:lpstr>Wingdings 3</vt:lpstr>
      <vt:lpstr>Calibri</vt:lpstr>
      <vt:lpstr>等线</vt:lpstr>
      <vt:lpstr>微软雅黑</vt:lpstr>
      <vt:lpstr>Segoe UI</vt:lpstr>
      <vt:lpstr>Segoe UI Light</vt:lpstr>
      <vt:lpstr>Times New Roman</vt:lpstr>
      <vt:lpstr>Arial Unicode MS</vt:lpstr>
      <vt:lpstr>Arial Black</vt:lpstr>
      <vt:lpstr>Century Gothic</vt:lpstr>
      <vt:lpstr>Office 主题​​</vt:lpstr>
      <vt:lpstr>1_OfficePLUS</vt:lpstr>
      <vt:lpstr>Object Detection thesis proposal defense</vt:lpstr>
      <vt:lpstr>PowerPoint 演示文稿</vt:lpstr>
      <vt:lpstr>PowerPoint 演示文稿</vt:lpstr>
      <vt:lpstr>Definition of Object Detection</vt:lpstr>
      <vt:lpstr>Related Tasks</vt:lpstr>
      <vt:lpstr>PowerPoint 演示文稿</vt:lpstr>
      <vt:lpstr>Traditional Method - Sliding Window Algorithm</vt:lpstr>
      <vt:lpstr>Mainstream Deep Learning Algorithm in Object Detection</vt:lpstr>
      <vt:lpstr>State of Art Deep Learning Models</vt:lpstr>
      <vt:lpstr>State of Art Deep Learning Models</vt:lpstr>
      <vt:lpstr>State of Art Deep Learning Models</vt:lpstr>
      <vt:lpstr>Dataset</vt:lpstr>
      <vt:lpstr>PowerPoint 演示文稿</vt:lpstr>
      <vt:lpstr>Significance in Research</vt:lpstr>
      <vt:lpstr>Significance in Application</vt:lpstr>
      <vt:lpstr>Implementation</vt:lpstr>
      <vt:lpstr>PowerPoint 演示文稿</vt:lpstr>
      <vt:lpstr>Project Plan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DAZHA</cp:lastModifiedBy>
  <cp:revision>557</cp:revision>
  <dcterms:created xsi:type="dcterms:W3CDTF">2018-09-21T08:16:00Z</dcterms:created>
  <dcterms:modified xsi:type="dcterms:W3CDTF">2021-10-18T10:47:51Z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2052-11.1.0.10938</vt:lpwstr>
  </property>
  <property fmtid="{D5CDD505-2E9C-101B-9397-08002B2CF9AE}" pid="12" name="ICV">
    <vt:lpwstr>FBC621ACA08841BB984E1CE04398DE73</vt:lpwstr>
  </property>
</Properties>
</file>